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119" autoAdjust="0"/>
    <p:restoredTop sz="94660"/>
  </p:normalViewPr>
  <p:slideViewPr>
    <p:cSldViewPr snapToGrid="0">
      <p:cViewPr varScale="1">
        <p:scale>
          <a:sx n="91" d="100"/>
          <a:sy n="91" d="100"/>
        </p:scale>
        <p:origin x="52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11B4F-2929-4498-A7C1-80B351669E71}" type="datetimeFigureOut">
              <a:rPr lang="ru-RU" smtClean="0"/>
              <a:t>28.05.2022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B31877-46EA-4D6A-9879-CED1E25F7B5B}" type="slidenum">
              <a:rPr lang="ru-RU" smtClean="0"/>
              <a:t>‹#›</a:t>
            </a:fld>
            <a:endParaRPr lang="ru-RU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82058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11B4F-2929-4498-A7C1-80B351669E71}" type="datetimeFigureOut">
              <a:rPr lang="ru-RU" smtClean="0"/>
              <a:t>28.05.2022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B31877-46EA-4D6A-9879-CED1E25F7B5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146833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11B4F-2929-4498-A7C1-80B351669E71}" type="datetimeFigureOut">
              <a:rPr lang="ru-RU" smtClean="0"/>
              <a:t>28.05.2022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B31877-46EA-4D6A-9879-CED1E25F7B5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802419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11B4F-2929-4498-A7C1-80B351669E71}" type="datetimeFigureOut">
              <a:rPr lang="ru-RU" smtClean="0"/>
              <a:t>28.05.2022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B31877-46EA-4D6A-9879-CED1E25F7B5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352097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11B4F-2929-4498-A7C1-80B351669E71}" type="datetimeFigureOut">
              <a:rPr lang="ru-RU" smtClean="0"/>
              <a:t>28.05.2022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B31877-46EA-4D6A-9879-CED1E25F7B5B}" type="slidenum">
              <a:rPr lang="ru-RU" smtClean="0"/>
              <a:t>‹#›</a:t>
            </a:fld>
            <a:endParaRPr lang="ru-RU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98926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11B4F-2929-4498-A7C1-80B351669E71}" type="datetimeFigureOut">
              <a:rPr lang="ru-RU" smtClean="0"/>
              <a:t>28.05.2022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B31877-46EA-4D6A-9879-CED1E25F7B5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467528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11B4F-2929-4498-A7C1-80B351669E71}" type="datetimeFigureOut">
              <a:rPr lang="ru-RU" smtClean="0"/>
              <a:t>28.05.2022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B31877-46EA-4D6A-9879-CED1E25F7B5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722915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11B4F-2929-4498-A7C1-80B351669E71}" type="datetimeFigureOut">
              <a:rPr lang="ru-RU" smtClean="0"/>
              <a:t>28.05.2022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B31877-46EA-4D6A-9879-CED1E25F7B5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594620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11B4F-2929-4498-A7C1-80B351669E71}" type="datetimeFigureOut">
              <a:rPr lang="ru-RU" smtClean="0"/>
              <a:t>28.05.2022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B31877-46EA-4D6A-9879-CED1E25F7B5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869858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0DD11B4F-2929-4498-A7C1-80B351669E71}" type="datetimeFigureOut">
              <a:rPr lang="ru-RU" smtClean="0"/>
              <a:t>28.05.2022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CB31877-46EA-4D6A-9879-CED1E25F7B5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406018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11B4F-2929-4498-A7C1-80B351669E71}" type="datetimeFigureOut">
              <a:rPr lang="ru-RU" smtClean="0"/>
              <a:t>28.05.2022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B31877-46EA-4D6A-9879-CED1E25F7B5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42181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0DD11B4F-2929-4498-A7C1-80B351669E71}" type="datetimeFigureOut">
              <a:rPr lang="ru-RU" smtClean="0"/>
              <a:t>28.05.2022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7CB31877-46EA-4D6A-9879-CED1E25F7B5B}" type="slidenum">
              <a:rPr lang="ru-RU" smtClean="0"/>
              <a:t>‹#›</a:t>
            </a:fld>
            <a:endParaRPr lang="ru-RU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52707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0" y="-1"/>
            <a:ext cx="12192000" cy="4855779"/>
          </a:xfrm>
        </p:spPr>
        <p:txBody>
          <a:bodyPr>
            <a:normAutofit/>
          </a:bodyPr>
          <a:lstStyle/>
          <a:p>
            <a:pPr algn="ctr"/>
            <a:r>
              <a:rPr lang="ru-RU" sz="2000" b="1" dirty="0">
                <a:ea typeface="+mj-lt"/>
                <a:cs typeface="+mj-lt"/>
              </a:rPr>
              <a:t>МИНИСТЕРСТВО НАУКИ И ВЫСШЕГО ОБРАЗОВАНИЯ РОССИЙСКОЙ ФЕДЕРАЦИИ</a:t>
            </a:r>
            <a:br>
              <a:rPr lang="ru-RU" sz="2000" b="1" dirty="0">
                <a:ea typeface="+mj-lt"/>
                <a:cs typeface="+mj-lt"/>
              </a:rPr>
            </a:br>
            <a:r>
              <a:rPr lang="ru-RU" sz="2000" b="1" dirty="0">
                <a:ea typeface="+mj-lt"/>
                <a:cs typeface="+mj-lt"/>
              </a:rPr>
              <a:t>ФЕДЕРАЛЬНОЕ ГОСУДАРСТВЕННОЕ БЮДЖЕТНОЕ ОБРАЗОВАТЕЛЬНОЕ УЧРЕЖДЕНИЕ ВЫСШЕГО ОБРАЗОВАНИЯ «МОСКОВСКИЙ ГОСУДАРСТВЕННЫЙ УНИВЕРСИТЕТ ТЕХНОЛОГИЙ И УПРАВЛЕНИЯ ИМЕНИ К.Г. РАЗУМОВСКОГО (ПЕРВЫЙ КАЗАЧИЙ УНИВЕРСИТЕТ)»</a:t>
            </a:r>
            <a:br>
              <a:rPr lang="ru-RU" sz="2000" b="1" dirty="0">
                <a:ea typeface="+mj-lt"/>
                <a:cs typeface="+mj-lt"/>
              </a:rPr>
            </a:br>
            <a:r>
              <a:rPr lang="ru-RU" sz="2000" b="1" dirty="0">
                <a:ea typeface="+mj-lt"/>
                <a:cs typeface="+mj-lt"/>
              </a:rPr>
              <a:t>(ФГБОУ ВО «МГУТУ ИМ. К.Г. РАЗУМОВСКОГО (ПКУ)»)</a:t>
            </a:r>
            <a:r>
              <a:rPr lang="ru-RU" sz="2400" b="1" dirty="0">
                <a:ea typeface="+mj-lt"/>
                <a:cs typeface="+mj-lt"/>
              </a:rPr>
              <a:t/>
            </a:r>
            <a:br>
              <a:rPr lang="ru-RU" sz="2400" b="1" dirty="0">
                <a:ea typeface="+mj-lt"/>
                <a:cs typeface="+mj-lt"/>
              </a:rPr>
            </a:br>
            <a:r>
              <a:rPr lang="ru-RU" sz="2200" b="1" dirty="0">
                <a:ea typeface="+mj-lt"/>
                <a:cs typeface="+mj-lt"/>
              </a:rPr>
              <a:t/>
            </a:r>
            <a:br>
              <a:rPr lang="ru-RU" sz="2200" b="1" dirty="0">
                <a:ea typeface="+mj-lt"/>
                <a:cs typeface="+mj-lt"/>
              </a:rPr>
            </a:br>
            <a:r>
              <a:rPr lang="ru-RU" sz="2400" b="1" dirty="0">
                <a:ea typeface="+mj-lt"/>
                <a:cs typeface="+mj-lt"/>
              </a:rPr>
              <a:t>УНИВЕРСИТЕТСКИЙ КОЛЛЕДЖ ИНФОРМАЦИОННЫХ ТЕХНОЛОГИЙ </a:t>
            </a:r>
            <a:r>
              <a:rPr lang="ru-RU" sz="2400" b="1" dirty="0" smtClean="0">
                <a:ea typeface="+mj-lt"/>
                <a:cs typeface="+mj-lt"/>
              </a:rPr>
              <a:t/>
            </a:r>
            <a:br>
              <a:rPr lang="ru-RU" sz="2400" b="1" dirty="0" smtClean="0">
                <a:ea typeface="+mj-lt"/>
                <a:cs typeface="+mj-lt"/>
              </a:rPr>
            </a:br>
            <a:r>
              <a:rPr lang="ru-RU" sz="2400" b="1" dirty="0" smtClean="0">
                <a:ea typeface="+mj-lt"/>
                <a:cs typeface="+mj-lt"/>
              </a:rPr>
              <a:t/>
            </a:r>
            <a:br>
              <a:rPr lang="ru-RU" sz="2400" b="1" dirty="0" smtClean="0">
                <a:ea typeface="+mj-lt"/>
                <a:cs typeface="+mj-lt"/>
              </a:rPr>
            </a:br>
            <a:r>
              <a:rPr lang="ru-RU" sz="3200" b="1" dirty="0" smtClean="0">
                <a:ea typeface="+mn-lt"/>
                <a:cs typeface="+mn-lt"/>
              </a:rPr>
              <a:t>КУРСОВОЙ </a:t>
            </a:r>
            <a:r>
              <a:rPr lang="ru-RU" sz="3200" b="1" dirty="0">
                <a:ea typeface="+mn-lt"/>
                <a:cs typeface="+mn-lt"/>
              </a:rPr>
              <a:t>ПРОЕКТ</a:t>
            </a:r>
            <a:r>
              <a:rPr lang="ru-RU" sz="3200" b="1" dirty="0">
                <a:cs typeface="Times New Roman"/>
              </a:rPr>
              <a:t/>
            </a:r>
            <a:br>
              <a:rPr lang="ru-RU" sz="3200" b="1" dirty="0">
                <a:cs typeface="Times New Roman"/>
              </a:rPr>
            </a:br>
            <a:r>
              <a:rPr lang="ru-RU" sz="3200" dirty="0"/>
              <a:t>на тему: Разработка базы данных для автоматизированного ведения и учёта финансовой документации по движению денежных средств в банке</a:t>
            </a:r>
            <a:r>
              <a:rPr lang="ru-RU" sz="3200" dirty="0">
                <a:latin typeface="+mn-lt"/>
                <a:ea typeface="+mn-lt"/>
                <a:cs typeface="+mn-lt"/>
              </a:rPr>
              <a:t/>
            </a:r>
            <a:br>
              <a:rPr lang="ru-RU" sz="3200" dirty="0">
                <a:latin typeface="+mn-lt"/>
                <a:ea typeface="+mn-lt"/>
                <a:cs typeface="+mn-lt"/>
              </a:rPr>
            </a:br>
            <a:endParaRPr lang="ru-RU" sz="3200" dirty="0">
              <a:latin typeface="+mn-lt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0" y="4855778"/>
            <a:ext cx="12191999" cy="2002222"/>
          </a:xfrm>
        </p:spPr>
        <p:txBody>
          <a:bodyPr>
            <a:normAutofit fontScale="92500" lnSpcReduction="20000"/>
          </a:bodyPr>
          <a:lstStyle/>
          <a:p>
            <a:pPr algn="r"/>
            <a:r>
              <a:rPr lang="ru-RU" dirty="0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                    </a:t>
            </a:r>
            <a:r>
              <a:rPr lang="ru-RU" dirty="0">
                <a:solidFill>
                  <a:schemeClr val="tx1"/>
                </a:solidFill>
                <a:latin typeface="+mn-lt"/>
                <a:ea typeface="+mn-lt"/>
                <a:cs typeface="+mn-lt"/>
              </a:rPr>
              <a:t>          </a:t>
            </a:r>
            <a:r>
              <a:rPr lang="ru-RU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ru-RU" dirty="0">
                <a:solidFill>
                  <a:schemeClr val="tx1"/>
                </a:solidFill>
                <a:ea typeface="+mn-lt"/>
                <a:cs typeface="Times New Roman" panose="02020603050405020304" pitchFamily="18" charset="0"/>
              </a:rPr>
              <a:t>    Студент</a:t>
            </a:r>
            <a:r>
              <a:rPr lang="ru-RU" dirty="0" smtClean="0">
                <a:solidFill>
                  <a:schemeClr val="tx1"/>
                </a:solidFill>
                <a:ea typeface="+mn-lt"/>
                <a:cs typeface="Times New Roman" panose="02020603050405020304" pitchFamily="18" charset="0"/>
              </a:rPr>
              <a:t>:</a:t>
            </a:r>
            <a:r>
              <a:rPr lang="ru-RU" dirty="0">
                <a:solidFill>
                  <a:schemeClr val="tx1"/>
                </a:solidFill>
                <a:ea typeface="+mn-lt"/>
                <a:cs typeface="Times New Roman" panose="02020603050405020304" pitchFamily="18" charset="0"/>
              </a:rPr>
              <a:t>       </a:t>
            </a:r>
            <a:r>
              <a:rPr lang="ru-RU" dirty="0" smtClean="0">
                <a:solidFill>
                  <a:schemeClr val="tx1"/>
                </a:solidFill>
                <a:ea typeface="+mn-lt"/>
                <a:cs typeface="Times New Roman" panose="02020603050405020304" pitchFamily="18" charset="0"/>
              </a:rPr>
              <a:t>Д.В. ДЕМЁХИН</a:t>
            </a:r>
            <a:r>
              <a:rPr lang="ru-RU" dirty="0">
                <a:solidFill>
                  <a:schemeClr val="tx1"/>
                </a:solidFill>
                <a:ea typeface="+mn-lt"/>
                <a:cs typeface="Times New Roman" panose="02020603050405020304" pitchFamily="18" charset="0"/>
              </a:rPr>
              <a:t>  </a:t>
            </a:r>
          </a:p>
          <a:p>
            <a:pPr algn="r"/>
            <a:r>
              <a:rPr lang="ru-RU" dirty="0">
                <a:solidFill>
                  <a:schemeClr val="tx1"/>
                </a:solidFill>
                <a:ea typeface="+mn-lt"/>
                <a:cs typeface="Times New Roman" panose="02020603050405020304" pitchFamily="18" charset="0"/>
              </a:rPr>
              <a:t>                                                                                                                         </a:t>
            </a:r>
            <a:r>
              <a:rPr lang="ru-RU" dirty="0" smtClean="0">
                <a:solidFill>
                  <a:schemeClr val="tx1"/>
                </a:solidFill>
                <a:ea typeface="+mn-lt"/>
                <a:cs typeface="Times New Roman" panose="02020603050405020304" pitchFamily="18" charset="0"/>
              </a:rPr>
              <a:t>    	Руководитель курсовой </a:t>
            </a:r>
            <a:r>
              <a:rPr lang="ru-RU" dirty="0">
                <a:solidFill>
                  <a:schemeClr val="tx1"/>
                </a:solidFill>
                <a:ea typeface="+mn-lt"/>
                <a:cs typeface="Times New Roman" panose="02020603050405020304" pitchFamily="18" charset="0"/>
              </a:rPr>
              <a:t>работы:        В.А. Подобин </a:t>
            </a:r>
            <a:endParaRPr lang="ru-RU" dirty="0">
              <a:solidFill>
                <a:schemeClr val="tx1"/>
              </a:solidFill>
              <a:cs typeface="Times New Roman" panose="02020603050405020304" pitchFamily="18" charset="0"/>
            </a:endParaRPr>
          </a:p>
          <a:p>
            <a:pPr algn="r"/>
            <a:endParaRPr lang="ru-RU" dirty="0">
              <a:solidFill>
                <a:schemeClr val="tx1"/>
              </a:solidFill>
              <a:ea typeface="Calibri"/>
              <a:cs typeface="Times New Roman" panose="02020603050405020304" pitchFamily="18" charset="0"/>
            </a:endParaRPr>
          </a:p>
          <a:p>
            <a:pPr algn="ctr"/>
            <a:r>
              <a:rPr lang="ru-RU" sz="2600" dirty="0">
                <a:solidFill>
                  <a:schemeClr val="tx1"/>
                </a:solidFill>
                <a:ea typeface="Calibri"/>
                <a:cs typeface="Times New Roman" panose="02020603050405020304" pitchFamily="18" charset="0"/>
              </a:rPr>
              <a:t>Москва, 2022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669038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723696"/>
          </a:xfrm>
        </p:spPr>
        <p:txBody>
          <a:bodyPr/>
          <a:lstStyle/>
          <a:p>
            <a:pPr algn="ctr"/>
            <a:r>
              <a:rPr lang="ru-RU" dirty="0" smtClean="0"/>
              <a:t>ЗАДАЧИ ПРОЕКТА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1723697"/>
            <a:ext cx="12192000" cy="5134303"/>
          </a:xfrm>
        </p:spPr>
        <p:txBody>
          <a:bodyPr/>
          <a:lstStyle/>
          <a:p>
            <a:pPr algn="ctr"/>
            <a:r>
              <a:rPr lang="ru-RU" sz="2400" dirty="0" smtClean="0">
                <a:ea typeface="+mj-lt"/>
                <a:cs typeface="+mj-lt"/>
              </a:rPr>
              <a:t>В ходе выполнения проекта, должны быть выполнены задачи:</a:t>
            </a:r>
            <a:endParaRPr lang="ru-RU" sz="2400" dirty="0">
              <a:ea typeface="+mj-lt"/>
              <a:cs typeface="+mj-lt"/>
            </a:endParaRPr>
          </a:p>
          <a:p>
            <a:pPr marL="285750" indent="-285750">
              <a:buFont typeface="Arial"/>
              <a:buChar char="•"/>
            </a:pPr>
            <a:r>
              <a:rPr lang="ru-RU" sz="2400" dirty="0" smtClean="0">
                <a:ea typeface="+mj-lt"/>
                <a:cs typeface="+mj-lt"/>
              </a:rPr>
              <a:t>анализ предметной области;</a:t>
            </a:r>
            <a:endParaRPr lang="ru-RU" sz="2400" dirty="0">
              <a:cs typeface="Times New Roman"/>
            </a:endParaRPr>
          </a:p>
          <a:p>
            <a:pPr marL="285750" indent="-285750">
              <a:buFont typeface="Arial"/>
              <a:buChar char="•"/>
            </a:pPr>
            <a:r>
              <a:rPr lang="ru-RU" sz="2400" dirty="0">
                <a:ea typeface="+mj-lt"/>
                <a:cs typeface="+mj-lt"/>
              </a:rPr>
              <a:t>построение </a:t>
            </a:r>
            <a:r>
              <a:rPr lang="en-US" sz="2400" dirty="0">
                <a:ea typeface="+mj-lt"/>
                <a:cs typeface="+mj-lt"/>
              </a:rPr>
              <a:t>ER</a:t>
            </a:r>
            <a:r>
              <a:rPr lang="ru-RU" sz="2400" dirty="0">
                <a:ea typeface="+mj-lt"/>
                <a:cs typeface="+mj-lt"/>
              </a:rPr>
              <a:t>-модели базы </a:t>
            </a:r>
            <a:r>
              <a:rPr lang="ru-RU" sz="2400" dirty="0" smtClean="0">
                <a:ea typeface="+mj-lt"/>
                <a:cs typeface="+mj-lt"/>
              </a:rPr>
              <a:t>данных;</a:t>
            </a:r>
            <a:endParaRPr lang="ru-RU" sz="2400" dirty="0">
              <a:cs typeface="Times New Roman"/>
            </a:endParaRPr>
          </a:p>
          <a:p>
            <a:pPr marL="285750" indent="-285750">
              <a:buFont typeface="Arial"/>
              <a:buChar char="•"/>
            </a:pPr>
            <a:r>
              <a:rPr lang="ru-RU" sz="2400" dirty="0">
                <a:ea typeface="+mj-lt"/>
                <a:cs typeface="+mj-lt"/>
              </a:rPr>
              <a:t>описание прототипа разработанной </a:t>
            </a:r>
            <a:r>
              <a:rPr lang="ru-RU" sz="2400" dirty="0" smtClean="0">
                <a:ea typeface="+mj-lt"/>
                <a:cs typeface="+mj-lt"/>
              </a:rPr>
              <a:t>системы.</a:t>
            </a:r>
            <a:endParaRPr lang="ru-RU" sz="2400" dirty="0">
              <a:cs typeface="Times New Roman"/>
            </a:endParaRPr>
          </a:p>
          <a:p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31171"/>
            <a:ext cx="4582510" cy="2573667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2510" y="3731171"/>
            <a:ext cx="3868247" cy="2573667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0757" y="3731170"/>
            <a:ext cx="3663503" cy="2573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2884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734206"/>
          </a:xfrm>
        </p:spPr>
        <p:txBody>
          <a:bodyPr/>
          <a:lstStyle/>
          <a:p>
            <a:pPr algn="ctr"/>
            <a:r>
              <a:rPr lang="ru-RU" dirty="0" smtClean="0"/>
              <a:t>ЦЕЛИ АВТОМАТИЗАЦИИ БАЗЫ ДАННЫХ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1734207"/>
            <a:ext cx="12192000" cy="5123793"/>
          </a:xfrm>
        </p:spPr>
        <p:txBody>
          <a:bodyPr/>
          <a:lstStyle/>
          <a:p>
            <a:pPr marL="0" indent="0" algn="ctr">
              <a:buNone/>
            </a:pPr>
            <a:r>
              <a:rPr lang="ru-RU" sz="2400" dirty="0" smtClean="0">
                <a:ea typeface="+mj-lt"/>
                <a:cs typeface="+mj-lt"/>
              </a:rPr>
              <a:t>Автоматизация БД должна осуществить:	</a:t>
            </a:r>
          </a:p>
          <a:p>
            <a:pPr marL="285750" indent="-285750">
              <a:buFont typeface="Arial"/>
              <a:buChar char="•"/>
            </a:pPr>
            <a:r>
              <a:rPr lang="ru-RU" sz="2400" dirty="0" smtClean="0">
                <a:ea typeface="+mj-lt"/>
                <a:cs typeface="+mj-lt"/>
              </a:rPr>
              <a:t>Грамотность учета денежных средств в банке;</a:t>
            </a:r>
            <a:endParaRPr lang="ru-RU" sz="2400" dirty="0">
              <a:cs typeface="Times New Roman"/>
            </a:endParaRPr>
          </a:p>
          <a:p>
            <a:pPr marL="285750" indent="-285750">
              <a:buFont typeface="Arial"/>
              <a:buChar char="•"/>
            </a:pPr>
            <a:r>
              <a:rPr lang="ru-RU" sz="2400" dirty="0" smtClean="0">
                <a:ea typeface="+mj-lt"/>
                <a:cs typeface="+mj-lt"/>
              </a:rPr>
              <a:t>Удобство пользователя для работы с программным продуктом;</a:t>
            </a:r>
            <a:endParaRPr lang="ru-RU" sz="2400" dirty="0">
              <a:cs typeface="Times New Roman"/>
            </a:endParaRPr>
          </a:p>
          <a:p>
            <a:pPr marL="285750" indent="-285750">
              <a:buFont typeface="Arial"/>
              <a:buChar char="•"/>
            </a:pPr>
            <a:r>
              <a:rPr lang="ru-RU" sz="2400" dirty="0" smtClean="0">
                <a:ea typeface="+mj-lt"/>
                <a:cs typeface="+mj-lt"/>
              </a:rPr>
              <a:t>Надёжность хранения данных.</a:t>
            </a:r>
            <a:endParaRPr lang="ru-RU" sz="2400" dirty="0">
              <a:cs typeface="Times New Roman"/>
            </a:endParaRPr>
          </a:p>
          <a:p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78316"/>
            <a:ext cx="3460013" cy="2448624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9102" y="3875688"/>
            <a:ext cx="3899338" cy="244862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57529" y="3875688"/>
            <a:ext cx="3161504" cy="2448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7322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734206"/>
          </a:xfrm>
        </p:spPr>
        <p:txBody>
          <a:bodyPr/>
          <a:lstStyle/>
          <a:p>
            <a:pPr algn="ctr"/>
            <a:r>
              <a:rPr lang="ru-RU" dirty="0" smtClean="0"/>
              <a:t>ВАЖНОСТЬ НАЛИЧИЯ ИНФОРМАЦИОННОЙ СИСТЕМЫ ДЛЯ ПРЕДПРИЯТИЙ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1734207"/>
            <a:ext cx="12192000" cy="4614041"/>
          </a:xfrm>
        </p:spPr>
        <p:txBody>
          <a:bodyPr/>
          <a:lstStyle/>
          <a:p>
            <a:pPr algn="ctr"/>
            <a:r>
              <a:rPr lang="ru-RU" sz="2400" dirty="0"/>
              <a:t>Автоматизированные информационные </a:t>
            </a:r>
            <a:r>
              <a:rPr lang="ru-RU" sz="2400" dirty="0" smtClean="0"/>
              <a:t>системы позволяют иметь предприятию: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ru-RU" sz="2400" dirty="0" smtClean="0"/>
              <a:t>Защита информации;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ru-RU" sz="2400" dirty="0" smtClean="0"/>
              <a:t>Возможность получать необходимые данные одновременно нескольким пользователям;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ru-RU" sz="2400" dirty="0" smtClean="0"/>
              <a:t>Повышение конкурентоспособности для предприятия;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ru-RU" sz="2400" dirty="0"/>
              <a:t>Получение чётких и достоверных </a:t>
            </a:r>
            <a:r>
              <a:rPr lang="ru-RU" sz="2400" dirty="0" smtClean="0"/>
              <a:t>данных.</a:t>
            </a:r>
            <a:endParaRPr lang="ru-RU" sz="2400" dirty="0"/>
          </a:p>
          <a:p>
            <a:pPr>
              <a:buFont typeface="Wingdings" panose="05000000000000000000" pitchFamily="2" charset="2"/>
              <a:buChar char="ü"/>
            </a:pPr>
            <a:endParaRPr lang="ru-RU" dirty="0" smtClean="0"/>
          </a:p>
          <a:p>
            <a:pPr>
              <a:buFont typeface="Wingdings" panose="05000000000000000000" pitchFamily="2" charset="2"/>
              <a:buChar char="ü"/>
            </a:pP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99034"/>
            <a:ext cx="3331779" cy="2249214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1779" y="4096991"/>
            <a:ext cx="3352412" cy="224921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2831" y="4096991"/>
            <a:ext cx="3002219" cy="2249214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03690" y="4096991"/>
            <a:ext cx="2496950" cy="2250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4712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737360"/>
          </a:xfrm>
        </p:spPr>
        <p:txBody>
          <a:bodyPr/>
          <a:lstStyle/>
          <a:p>
            <a:pPr algn="ctr"/>
            <a:r>
              <a:rPr lang="ru-RU" dirty="0" smtClean="0"/>
              <a:t>АНАЛИЗ ДЕЯТЕЛЬНОСТИ БАНКА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1737361"/>
            <a:ext cx="12192000" cy="4621398"/>
          </a:xfrm>
        </p:spPr>
        <p:txBody>
          <a:bodyPr>
            <a:normAutofit/>
          </a:bodyPr>
          <a:lstStyle/>
          <a:p>
            <a:pPr algn="ctr"/>
            <a:r>
              <a:rPr lang="ru-RU" sz="2400" dirty="0" smtClean="0"/>
              <a:t>Основные услуги банка: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ru-RU" sz="2400" dirty="0" smtClean="0"/>
              <a:t>Выдача кредитов;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ru-RU" sz="2400" dirty="0" smtClean="0"/>
              <a:t>Открытие вкладов;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ru-RU" sz="2400" dirty="0" smtClean="0"/>
              <a:t>Выдача дебетовых карт.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5257" y="3657599"/>
            <a:ext cx="4719145" cy="2701159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657598"/>
            <a:ext cx="4685257" cy="2701161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74982" y="3657599"/>
            <a:ext cx="2817017" cy="2701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676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737360"/>
          </a:xfrm>
        </p:spPr>
        <p:txBody>
          <a:bodyPr/>
          <a:lstStyle/>
          <a:p>
            <a:pPr algn="ctr"/>
            <a:r>
              <a:rPr lang="ru-RU" dirty="0" smtClean="0"/>
              <a:t>ПОНЯТИЕ </a:t>
            </a:r>
            <a:r>
              <a:rPr lang="en-US" dirty="0" smtClean="0"/>
              <a:t>ER-</a:t>
            </a:r>
            <a:r>
              <a:rPr lang="ru-RU" dirty="0" smtClean="0"/>
              <a:t>МОДЕЛИ БД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1737361"/>
            <a:ext cx="3520966" cy="4600377"/>
          </a:xfrm>
        </p:spPr>
        <p:txBody>
          <a:bodyPr>
            <a:normAutofit/>
          </a:bodyPr>
          <a:lstStyle/>
          <a:p>
            <a:pPr indent="450000"/>
            <a:r>
              <a:rPr lang="ru-RU" sz="2400" dirty="0"/>
              <a:t>ER-модель (</a:t>
            </a:r>
            <a:r>
              <a:rPr lang="ru-RU" sz="2400" dirty="0" err="1"/>
              <a:t>Entity-relationship</a:t>
            </a:r>
            <a:r>
              <a:rPr lang="ru-RU" sz="2400" dirty="0"/>
              <a:t> </a:t>
            </a:r>
            <a:r>
              <a:rPr lang="ru-RU" sz="2400" dirty="0" err="1"/>
              <a:t>model</a:t>
            </a:r>
            <a:r>
              <a:rPr lang="ru-RU" sz="2400" dirty="0"/>
              <a:t> или </a:t>
            </a:r>
            <a:r>
              <a:rPr lang="ru-RU" sz="2400" dirty="0" err="1"/>
              <a:t>Entity-relationship</a:t>
            </a:r>
            <a:r>
              <a:rPr lang="ru-RU" sz="2400" dirty="0"/>
              <a:t> </a:t>
            </a:r>
            <a:r>
              <a:rPr lang="ru-RU" sz="2400" dirty="0" err="1"/>
              <a:t>diagram</a:t>
            </a:r>
            <a:r>
              <a:rPr lang="ru-RU" sz="2400" dirty="0"/>
              <a:t>) – </a:t>
            </a:r>
            <a:r>
              <a:rPr lang="ru-RU" sz="2400" dirty="0" smtClean="0"/>
              <a:t>это логическая</a:t>
            </a:r>
            <a:r>
              <a:rPr lang="ru-RU" sz="2400" dirty="0"/>
              <a:t> модель данных, которая предназначена для упрощения процесса проектирования базы данных.</a:t>
            </a:r>
            <a:endParaRPr lang="ru-RU" sz="2400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0965" y="1737361"/>
            <a:ext cx="8671035" cy="4600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076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737360"/>
          </a:xfrm>
        </p:spPr>
        <p:txBody>
          <a:bodyPr/>
          <a:lstStyle/>
          <a:p>
            <a:pPr algn="ctr"/>
            <a:r>
              <a:rPr lang="ru-RU" dirty="0" smtClean="0"/>
              <a:t>ПОНИЯТИЕ ИНФОРМАЦИОННОЙ СИСТЕМЫ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1845733"/>
            <a:ext cx="3489434" cy="4513025"/>
          </a:xfrm>
        </p:spPr>
        <p:txBody>
          <a:bodyPr>
            <a:normAutofit/>
          </a:bodyPr>
          <a:lstStyle/>
          <a:p>
            <a:pPr indent="450000"/>
            <a:r>
              <a:rPr lang="ru-RU" sz="2400" dirty="0"/>
              <a:t>Информационная система-это рабочая система, деятельность которой направлена на сбор, передачу, хранение, извлечение, обработку и отображение информации.</a:t>
            </a:r>
            <a:endParaRPr lang="ru-RU" sz="2400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1251" y="1737361"/>
            <a:ext cx="8230749" cy="4621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172122"/>
      </p:ext>
    </p:extLst>
  </p:cSld>
  <p:clrMapOvr>
    <a:masterClrMapping/>
  </p:clrMapOvr>
</p:sld>
</file>

<file path=ppt/theme/theme1.xml><?xml version="1.0" encoding="utf-8"?>
<a:theme xmlns:a="http://schemas.openxmlformats.org/drawingml/2006/main" name="Ретро">
  <a:themeElements>
    <a:clrScheme name="Ретро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Ретро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Ретро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57</TotalTime>
  <Words>442</Words>
  <Application>Microsoft Office PowerPoint</Application>
  <PresentationFormat>Широкоэкранный</PresentationFormat>
  <Paragraphs>30</Paragraphs>
  <Slides>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</vt:i4>
      </vt:variant>
    </vt:vector>
  </HeadingPairs>
  <TitlesOfParts>
    <vt:vector size="13" baseType="lpstr">
      <vt:lpstr>Arial</vt:lpstr>
      <vt:lpstr>Calibri</vt:lpstr>
      <vt:lpstr>Calibri Light</vt:lpstr>
      <vt:lpstr>Times New Roman</vt:lpstr>
      <vt:lpstr>Wingdings</vt:lpstr>
      <vt:lpstr>Ретро</vt:lpstr>
      <vt:lpstr>МИНИСТЕРСТВО НАУКИ И ВЫСШЕГО ОБРАЗОВАНИЯ РОССИЙСКОЙ ФЕДЕРАЦИИ ФЕДЕРАЛЬНОЕ ГОСУДАРСТВЕННОЕ БЮДЖЕТНОЕ ОБРАЗОВАТЕЛЬНОЕ УЧРЕЖДЕНИЕ ВЫСШЕГО ОБРАЗОВАНИЯ «МОСКОВСКИЙ ГОСУДАРСТВЕННЫЙ УНИВЕРСИТЕТ ТЕХНОЛОГИЙ И УПРАВЛЕНИЯ ИМЕНИ К.Г. РАЗУМОВСКОГО (ПЕРВЫЙ КАЗАЧИЙ УНИВЕРСИТЕТ)» (ФГБОУ ВО «МГУТУ ИМ. К.Г. РАЗУМОВСКОГО (ПКУ)»)  УНИВЕРСИТЕТСКИЙ КОЛЛЕДЖ ИНФОРМАЦИОННЫХ ТЕХНОЛОГИЙ   КУРСОВОЙ ПРОЕКТ на тему: Разработка базы данных для автоматизированного ведения и учёта финансовой документации по движению денежных средств в банке </vt:lpstr>
      <vt:lpstr>ЗАДАЧИ ПРОЕКТА</vt:lpstr>
      <vt:lpstr>ЦЕЛИ АВТОМАТИЗАЦИИ БАЗЫ ДАННЫХ</vt:lpstr>
      <vt:lpstr>ВАЖНОСТЬ НАЛИЧИЯ ИНФОРМАЦИОННОЙ СИСТЕМЫ ДЛЯ ПРЕДПРИЯТИЙ</vt:lpstr>
      <vt:lpstr>АНАЛИЗ ДЕЯТЕЛЬНОСТИ БАНКА</vt:lpstr>
      <vt:lpstr>ПОНЯТИЕ ER-МОДЕЛИ БД</vt:lpstr>
      <vt:lpstr>ПОНИЯТИЕ ИНФОРМАЦИОННОЙ СИСТЕМЫ</vt:lpstr>
    </vt:vector>
  </TitlesOfParts>
  <Company>SPecialiST RePack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МИНИСТЕРСТВО НАУКИ И ВЫСШЕГО ОБРАЗОВАНИЯ РОССИЙСКОЙ ФЕДЕРАЦИИ ФЕДЕРАЛЬНОЕ ГОСУДАРСТВЕННОЕ БЮДЖЕТНОЕ ОБРАЗОВАТЕЛЬНОЕ УЧРЕЖДЕНИЕ ВЫСШЕГО ОБРАЗОВАНИЯ «МОСКОВСКИЙ ГОСУДАРСТВЕННЫЙ УНИВЕРСИТЕТ ТЕХНОЛОГИЙ И УПРАВЛЕНИЯ ИМЕНИ К.Г. РАЗУМОВСКОГО (ПЕРВЫЙ КАЗАЧИЙ УНИВЕРСИТЕТ)» (ФГБОУ ВО «МГУТУ ИМ. К.Г. РАЗУМОВСКОГО (ПКУ)»)  УНИВЕРСИТЕТСКИЙ КОЛЛЕДЖ ИНФОРМАЦИОННЫХ ТЕХНОЛОГИЙ   КУРСОВОЙ ПРОЕКТ на тему: Разработка базы данных для автоматизированного учёта основных средств организации</dc:title>
  <dc:creator>Daniil</dc:creator>
  <cp:lastModifiedBy>Daniil</cp:lastModifiedBy>
  <cp:revision>21</cp:revision>
  <dcterms:created xsi:type="dcterms:W3CDTF">2022-05-28T04:57:19Z</dcterms:created>
  <dcterms:modified xsi:type="dcterms:W3CDTF">2022-05-28T05:54:33Z</dcterms:modified>
</cp:coreProperties>
</file>